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76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F272-87C0-4607-A981-2B97D94D9E3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19AE-A603-434F-92A7-1AEB4A48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56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F272-87C0-4607-A981-2B97D94D9E3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19AE-A603-434F-92A7-1AEB4A48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6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F272-87C0-4607-A981-2B97D94D9E3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19AE-A603-434F-92A7-1AEB4A48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1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F272-87C0-4607-A981-2B97D94D9E3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19AE-A603-434F-92A7-1AEB4A48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2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F272-87C0-4607-A981-2B97D94D9E3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19AE-A603-434F-92A7-1AEB4A48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2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F272-87C0-4607-A981-2B97D94D9E3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19AE-A603-434F-92A7-1AEB4A48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026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F272-87C0-4607-A981-2B97D94D9E3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19AE-A603-434F-92A7-1AEB4A48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30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F272-87C0-4607-A981-2B97D94D9E3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19AE-A603-434F-92A7-1AEB4A48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F272-87C0-4607-A981-2B97D94D9E3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19AE-A603-434F-92A7-1AEB4A48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71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F272-87C0-4607-A981-2B97D94D9E3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19AE-A603-434F-92A7-1AEB4A48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46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F272-87C0-4607-A981-2B97D94D9E3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19AE-A603-434F-92A7-1AEB4A48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67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CF272-87C0-4607-A981-2B97D94D9E3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719AE-A603-434F-92A7-1AEB4A483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16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Chapter 06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8000" b="1" dirty="0" smtClean="0"/>
              <a:t>	The Bond Market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(Why Bond markets is an important source for fund raising for government and public limiter corporation, who </a:t>
            </a:r>
            <a:r>
              <a:rPr lang="en-US" dirty="0" smtClean="0"/>
              <a:t>invest in it and why.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96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5D19D8-28A7-4014-8392-FE9B443D2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Municipal Bonds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A48AC53-D84E-46AB-A8E8-53CC8C6A9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Securities issued by local, county, and state governments</a:t>
            </a:r>
          </a:p>
          <a:p>
            <a:r>
              <a:rPr lang="en-US" dirty="0"/>
              <a:t>Municipal bonds that are issued to pay for essential public projects are exempt from federal taxation</a:t>
            </a:r>
          </a:p>
          <a:p>
            <a:r>
              <a:rPr lang="en-US" dirty="0"/>
              <a:t>General obligation bonds</a:t>
            </a:r>
          </a:p>
          <a:p>
            <a:pPr lvl="1"/>
            <a:r>
              <a:rPr lang="en-US" dirty="0"/>
              <a:t>Backed by the “full faith and credit” of the issuer. </a:t>
            </a:r>
          </a:p>
          <a:p>
            <a:pPr lvl="1"/>
            <a:r>
              <a:rPr lang="en-US" dirty="0"/>
              <a:t>Issuer promises to use every resource available to repay the bond as promised</a:t>
            </a:r>
          </a:p>
          <a:p>
            <a:r>
              <a:rPr lang="en-US" dirty="0"/>
              <a:t>Revenue bonds</a:t>
            </a:r>
          </a:p>
          <a:p>
            <a:pPr lvl="1"/>
            <a:r>
              <a:rPr lang="en-US" dirty="0"/>
              <a:t>Backed by the cash flow of a particular revenue-generating project. </a:t>
            </a:r>
          </a:p>
          <a:p>
            <a:pPr lvl="1"/>
            <a:r>
              <a:rPr lang="en-US" dirty="0"/>
              <a:t>For example, revenue bonds may be issued to build a toll bridge, with the tolls being pledged as repayment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561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F11804-852E-436B-90BC-52A149F7E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Municipal Bonds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C21CC00-EEEC-4831-9C79-567A24422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Municipal bonds are not default-free</a:t>
            </a:r>
          </a:p>
          <a:p>
            <a:r>
              <a:rPr lang="en-US" dirty="0"/>
              <a:t>Default rates are higher during periods when the economy is weak</a:t>
            </a:r>
          </a:p>
          <a:p>
            <a:r>
              <a:rPr lang="en-US" dirty="0"/>
              <a:t>Unlike the federal government, local governments cannot print money</a:t>
            </a:r>
          </a:p>
          <a:p>
            <a:r>
              <a:rPr lang="en-US" dirty="0"/>
              <a:t>There are real limits on how high they can raise taxes without driving the population away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42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340392-A6A8-4DA5-8DEC-A52A77C37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Corporate Bonds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1C89E35-E06B-4F0A-9D2B-930F8C0CF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Most corporate bonds have a face value of $1,000 and pay interest semiannually (twice per year). </a:t>
            </a:r>
          </a:p>
          <a:p>
            <a:r>
              <a:rPr lang="en-US" dirty="0"/>
              <a:t>Most are also callable, meaning that the issuer may redeem the bonds after a specified date</a:t>
            </a:r>
          </a:p>
          <a:p>
            <a:r>
              <a:rPr lang="en-US" dirty="0"/>
              <a:t>The </a:t>
            </a:r>
            <a:r>
              <a:rPr lang="en-US" b="1" dirty="0"/>
              <a:t>bond indenture </a:t>
            </a:r>
            <a:r>
              <a:rPr lang="en-US" dirty="0"/>
              <a:t>is a contract that states the lender’s rights and privileges and the borrower’s obligations</a:t>
            </a:r>
          </a:p>
          <a:p>
            <a:r>
              <a:rPr lang="en-US" dirty="0"/>
              <a:t>The degree of risk varies widely among different bond issues because of the financial health of the issuer</a:t>
            </a:r>
          </a:p>
          <a:p>
            <a:r>
              <a:rPr lang="en-US" dirty="0"/>
              <a:t>The interest rate on corporate bonds varies with the level of risk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970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6521D8-2DFD-4425-99FB-3C228EBA4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Corporate Bonds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65A9A5E-66EB-4150-A6D5-3B3F567FF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Secured bonds</a:t>
            </a:r>
            <a:r>
              <a:rPr lang="en-US" dirty="0"/>
              <a:t> are ones with collateral attached. Mortgage bonds are used to finance a specific project. For example, a building may be the collateral for bonds issued for its construction</a:t>
            </a:r>
          </a:p>
          <a:p>
            <a:r>
              <a:rPr lang="en-US" dirty="0"/>
              <a:t>As a result, they will have a lower interest rate</a:t>
            </a:r>
          </a:p>
          <a:p>
            <a:r>
              <a:rPr lang="en-US" i="1" dirty="0"/>
              <a:t>Equipment trust certificates</a:t>
            </a:r>
            <a:r>
              <a:rPr lang="en-US" dirty="0"/>
              <a:t> are bonds secured by tangible non-real-estate property, such as heavy equipment or airplanes.</a:t>
            </a:r>
          </a:p>
          <a:p>
            <a:r>
              <a:rPr lang="en-US" dirty="0"/>
              <a:t>Presence of collateral reduces the risk of the bonds and so lowers their interest rates.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743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A86DB1-AFF7-46E3-8C6B-2D4D775A4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Corporate Bonds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E0E509-317B-4159-B36C-0723CB6A6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Unsecured Bonds</a:t>
            </a:r>
          </a:p>
          <a:p>
            <a:r>
              <a:rPr lang="en-US" dirty="0"/>
              <a:t>Debentures are long-term unsecured bonds that are backed only by the general creditworthiness of the issuer. </a:t>
            </a:r>
          </a:p>
          <a:p>
            <a:r>
              <a:rPr lang="en-US" dirty="0"/>
              <a:t>No specific collateral is pledged to repay the debt. In the event of default, the bondholders must go to court to seize assets</a:t>
            </a:r>
          </a:p>
          <a:p>
            <a:r>
              <a:rPr lang="en-US" dirty="0"/>
              <a:t>Debentures have lower priority than secured bonds if the firm defaults. </a:t>
            </a:r>
          </a:p>
          <a:p>
            <a:r>
              <a:rPr lang="en-US" dirty="0"/>
              <a:t>As a result, they will have a higher interest rate than secured bonds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678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430653-40C2-4B80-A6C4-C9261C620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Corporate Bonds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B537980-A9A4-4DAB-A842-64F97B545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Subordinated debentures </a:t>
            </a:r>
          </a:p>
          <a:p>
            <a:r>
              <a:rPr lang="en-US" dirty="0"/>
              <a:t>Similar to debentures except that they have a lower priority claim</a:t>
            </a:r>
          </a:p>
          <a:p>
            <a:r>
              <a:rPr lang="en-US" dirty="0"/>
              <a:t>If default occurs, subordinated debenture holders are paid only after non subordinated bondholders have been paid in full</a:t>
            </a:r>
          </a:p>
          <a:p>
            <a:r>
              <a:rPr lang="en-US" b="1" dirty="0"/>
              <a:t>Variable-rate bonds </a:t>
            </a:r>
          </a:p>
          <a:p>
            <a:r>
              <a:rPr lang="en-US" dirty="0"/>
              <a:t>The interest rate on these securities is tied to another market interest rate, such as the rate on Treasury bonds, and is adjusted periodically </a:t>
            </a:r>
          </a:p>
        </p:txBody>
      </p:sp>
    </p:spTree>
    <p:extLst>
      <p:ext uri="{BB962C8B-B14F-4D97-AF65-F5344CB8AC3E}">
        <p14:creationId xmlns:p14="http://schemas.microsoft.com/office/powerpoint/2010/main" val="1337628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12BF61-487F-4C16-8BB1-A9B2C2125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Corporate Bonds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399E791-9DAD-41CE-A0CA-71278EFB7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Junk Bonds</a:t>
            </a:r>
          </a:p>
          <a:p>
            <a:r>
              <a:rPr lang="en-US" dirty="0"/>
              <a:t>All bonds are rated by various companies according to their default risk</a:t>
            </a:r>
          </a:p>
          <a:p>
            <a:r>
              <a:rPr lang="en-US" dirty="0"/>
              <a:t>A bond with a rating of </a:t>
            </a:r>
            <a:r>
              <a:rPr lang="en-US" b="1" dirty="0"/>
              <a:t>AAA</a:t>
            </a:r>
            <a:r>
              <a:rPr lang="en-US" dirty="0"/>
              <a:t> has the highest grade possible</a:t>
            </a:r>
          </a:p>
          <a:p>
            <a:r>
              <a:rPr lang="en-US" dirty="0"/>
              <a:t>Bonds at or above Moody’s </a:t>
            </a:r>
            <a:r>
              <a:rPr lang="en-US" b="1" dirty="0"/>
              <a:t>Baa</a:t>
            </a:r>
            <a:r>
              <a:rPr lang="en-US" dirty="0"/>
              <a:t> or Standard and Poor’s </a:t>
            </a:r>
            <a:r>
              <a:rPr lang="en-US" b="1" dirty="0"/>
              <a:t>BBB</a:t>
            </a:r>
            <a:r>
              <a:rPr lang="en-US" dirty="0"/>
              <a:t> rating are considered to be of investment grade. </a:t>
            </a:r>
          </a:p>
          <a:p>
            <a:r>
              <a:rPr lang="en-US" dirty="0"/>
              <a:t>Those rated below this level are usually considered speculative</a:t>
            </a:r>
          </a:p>
          <a:p>
            <a:r>
              <a:rPr lang="en-US" dirty="0"/>
              <a:t>Speculative-grade bonds are often called junk bonds</a:t>
            </a:r>
          </a:p>
          <a:p>
            <a:r>
              <a:rPr lang="en-US" b="1" i="1" dirty="0"/>
              <a:t>Study case of Michael Milken</a:t>
            </a:r>
          </a:p>
        </p:txBody>
      </p:sp>
    </p:spTree>
    <p:extLst>
      <p:ext uri="{BB962C8B-B14F-4D97-AF65-F5344CB8AC3E}">
        <p14:creationId xmlns:p14="http://schemas.microsoft.com/office/powerpoint/2010/main" val="4097423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E8E3765A-A8A2-4766-92AA-910599E3D5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65039"/>
            <a:ext cx="12170529" cy="6321287"/>
          </a:xfrm>
        </p:spPr>
      </p:pic>
    </p:spTree>
    <p:extLst>
      <p:ext uri="{BB962C8B-B14F-4D97-AF65-F5344CB8AC3E}">
        <p14:creationId xmlns:p14="http://schemas.microsoft.com/office/powerpoint/2010/main" val="3655317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D92F487C-ABF2-43CF-B0F0-FB8265BE4B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2"/>
            <a:ext cx="12100652" cy="6294784"/>
          </a:xfrm>
        </p:spPr>
      </p:pic>
    </p:spTree>
    <p:extLst>
      <p:ext uri="{BB962C8B-B14F-4D97-AF65-F5344CB8AC3E}">
        <p14:creationId xmlns:p14="http://schemas.microsoft.com/office/powerpoint/2010/main" val="3265836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F2941E-23A6-465D-87FC-530C40ED7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Current Yield Calculation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4C40745E-EEB6-4146-8466-9188615110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yearly coupon payment divided by the price of the security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r>
                  <a:rPr lang="en-US" dirty="0"/>
                  <a:t> (Formula for calculating PV of perpetuity)</a:t>
                </a:r>
              </a:p>
              <a:p>
                <a:r>
                  <a:rPr lang="en-US" dirty="0"/>
                  <a:t>Where:	</a:t>
                </a:r>
                <a:r>
                  <a:rPr lang="en-US" i="1" dirty="0" err="1"/>
                  <a:t>i</a:t>
                </a:r>
                <a:r>
                  <a:rPr lang="en-US" baseline="-25000" dirty="0" err="1"/>
                  <a:t>c</a:t>
                </a:r>
                <a:r>
                  <a:rPr lang="en-US" dirty="0"/>
                  <a:t> = current yield</a:t>
                </a:r>
              </a:p>
              <a:p>
                <a:pPr marL="0" indent="0">
                  <a:buNone/>
                </a:pPr>
                <a:r>
                  <a:rPr lang="en-US" dirty="0"/>
                  <a:t>		P= price of the coupon bond</a:t>
                </a:r>
              </a:p>
              <a:p>
                <a:pPr marL="0" indent="0">
                  <a:buNone/>
                </a:pPr>
                <a:r>
                  <a:rPr lang="en-US" dirty="0"/>
                  <a:t>		C= yearly coupon payment</a:t>
                </a:r>
              </a:p>
              <a:p>
                <a:r>
                  <a:rPr lang="en-US" dirty="0"/>
                  <a:t>When a coupon bond has a long term to maturity (say, 20 years or more), it is very much like a perpetuity, which pays coupon payments forever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C40745E-EEB6-4146-8466-9188615110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5998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Bond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Investors use the money markets primarily to warehouse funds for short periods of time</a:t>
            </a:r>
          </a:p>
          <a:p>
            <a:r>
              <a:rPr lang="en-US" dirty="0"/>
              <a:t>On the other side, capital markets </a:t>
            </a:r>
            <a:r>
              <a:rPr lang="en-US"/>
              <a:t>are used for </a:t>
            </a:r>
            <a:r>
              <a:rPr lang="en-US" dirty="0"/>
              <a:t>long-term investments</a:t>
            </a:r>
          </a:p>
          <a:p>
            <a:r>
              <a:rPr lang="en-US" dirty="0"/>
              <a:t>The primary reason that individuals and firms choose to borrow long-term is to reduce the risk that interest rates will rise before they pay off their debt</a:t>
            </a:r>
          </a:p>
          <a:p>
            <a:r>
              <a:rPr lang="en-US" dirty="0"/>
              <a:t>Most long-term interest rates are higher than short-term rates due to risk premiums</a:t>
            </a:r>
          </a:p>
        </p:txBody>
      </p:sp>
    </p:spTree>
    <p:extLst>
      <p:ext uri="{BB962C8B-B14F-4D97-AF65-F5344CB8AC3E}">
        <p14:creationId xmlns:p14="http://schemas.microsoft.com/office/powerpoint/2010/main" val="1289234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3AC6F522-53BD-4484-81AB-256EFD322B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83" y="0"/>
            <a:ext cx="10548730" cy="6821995"/>
          </a:xfrm>
        </p:spPr>
      </p:pic>
    </p:spTree>
    <p:extLst>
      <p:ext uri="{BB962C8B-B14F-4D97-AF65-F5344CB8AC3E}">
        <p14:creationId xmlns:p14="http://schemas.microsoft.com/office/powerpoint/2010/main" val="3367825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Capital Market Participants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federal government issues long-term notes and bonds to fund the national debt</a:t>
            </a:r>
          </a:p>
          <a:p>
            <a:r>
              <a:rPr lang="en-US" dirty="0"/>
              <a:t>State and municipal governments also issue long-term notes and bonds to finance capital projects, such as school and prison construction</a:t>
            </a:r>
          </a:p>
          <a:p>
            <a:r>
              <a:rPr lang="en-US" dirty="0"/>
              <a:t>Governments never issue stock because they cannot sell ownership claim</a:t>
            </a:r>
          </a:p>
          <a:p>
            <a:r>
              <a:rPr lang="en-US" dirty="0"/>
              <a:t>Corporations issue both bonds and stock</a:t>
            </a:r>
          </a:p>
          <a:p>
            <a:r>
              <a:rPr lang="en-US" dirty="0"/>
              <a:t> The distribution of a firm’s capital between debt and equity is its capital structure</a:t>
            </a:r>
          </a:p>
        </p:txBody>
      </p:sp>
    </p:spTree>
    <p:extLst>
      <p:ext uri="{BB962C8B-B14F-4D97-AF65-F5344CB8AC3E}">
        <p14:creationId xmlns:p14="http://schemas.microsoft.com/office/powerpoint/2010/main" val="1215479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Capital Market Trading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Capital market trading occurs in either the primary market or the  secondary market</a:t>
            </a:r>
          </a:p>
          <a:p>
            <a:r>
              <a:rPr lang="en-US" dirty="0"/>
              <a:t>The capital markets have well-developed secondary markets</a:t>
            </a:r>
          </a:p>
          <a:p>
            <a:r>
              <a:rPr lang="en-US" dirty="0"/>
              <a:t>Unlike most money market transactions, capital market transactions, measured by volume, occur in organized exchanges</a:t>
            </a:r>
          </a:p>
          <a:p>
            <a:r>
              <a:rPr lang="en-US" dirty="0"/>
              <a:t>Exchange rules govern trading to ensure the efficient and legal operation of the exchange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994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F36EED-BE84-481A-95E9-A2F025607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Bonds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BE4B38-A4D6-46D4-8369-DD7F7AAD38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Long-term government notes and bonds</a:t>
            </a:r>
          </a:p>
          <a:p>
            <a:pPr lvl="1"/>
            <a:r>
              <a:rPr lang="en-US" sz="2800" dirty="0"/>
              <a:t>Treasury Notes and Bonds</a:t>
            </a:r>
          </a:p>
          <a:p>
            <a:pPr lvl="2"/>
            <a:r>
              <a:rPr lang="en-US" sz="2400" dirty="0"/>
              <a:t>Agency Bonds</a:t>
            </a:r>
          </a:p>
          <a:p>
            <a:r>
              <a:rPr lang="en-US" sz="3200" dirty="0"/>
              <a:t>Municipal bonds</a:t>
            </a:r>
          </a:p>
          <a:p>
            <a:pPr lvl="1"/>
            <a:r>
              <a:rPr lang="en-US" sz="2800" dirty="0"/>
              <a:t>General obligation bonds </a:t>
            </a:r>
          </a:p>
          <a:p>
            <a:pPr lvl="1"/>
            <a:r>
              <a:rPr lang="en-US" sz="2800" dirty="0"/>
              <a:t>Revenue bonds</a:t>
            </a:r>
          </a:p>
          <a:p>
            <a:pPr lvl="1"/>
            <a:endParaRPr lang="en-US" sz="2800" dirty="0"/>
          </a:p>
          <a:p>
            <a:endParaRPr lang="en-US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6EE3165-9C43-4433-BD4C-BDB612764EE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200" dirty="0"/>
              <a:t>Corporate bonds</a:t>
            </a:r>
          </a:p>
          <a:p>
            <a:pPr lvl="1"/>
            <a:r>
              <a:rPr lang="en-US" sz="2800" dirty="0"/>
              <a:t>Bearer bonds</a:t>
            </a:r>
          </a:p>
          <a:p>
            <a:pPr lvl="1"/>
            <a:r>
              <a:rPr lang="en-US" sz="2800" dirty="0"/>
              <a:t>Registered bonds</a:t>
            </a:r>
          </a:p>
          <a:p>
            <a:pPr lvl="1"/>
            <a:r>
              <a:rPr lang="en-US" sz="2800" dirty="0"/>
              <a:t>Secured Bonds</a:t>
            </a:r>
          </a:p>
          <a:p>
            <a:pPr lvl="1"/>
            <a:r>
              <a:rPr lang="en-US" sz="2800" dirty="0"/>
              <a:t>Unsecured Bonds</a:t>
            </a:r>
          </a:p>
          <a:p>
            <a:pPr lvl="1"/>
            <a:r>
              <a:rPr lang="en-US" sz="2800" dirty="0"/>
              <a:t>Junk Bonds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813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18CD1E-5C26-4094-86E1-09245270F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Treasury Notes and Bonds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D8C33E7-E911-4D86-9633-E2E0D7991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Treasury notes have an original maturity of 1 to 10 years </a:t>
            </a:r>
          </a:p>
          <a:p>
            <a:r>
              <a:rPr lang="en-US" dirty="0"/>
              <a:t>Treasury bonds have an original maturity of 10 to 30 years</a:t>
            </a:r>
          </a:p>
          <a:p>
            <a:r>
              <a:rPr lang="en-US" i="1" dirty="0"/>
              <a:t>Whereas Treasury bills mature in less than one year</a:t>
            </a:r>
          </a:p>
          <a:p>
            <a:r>
              <a:rPr lang="en-US" dirty="0"/>
              <a:t>Federal government notes and bonds are free of default risk because the government can always print money to pay off the debt if necessary</a:t>
            </a:r>
          </a:p>
          <a:p>
            <a:r>
              <a:rPr lang="en-US" dirty="0"/>
              <a:t>Treasury bonds have </a:t>
            </a:r>
            <a:r>
              <a:rPr lang="en-US" b="1" dirty="0"/>
              <a:t>very low interest rates </a:t>
            </a:r>
            <a:r>
              <a:rPr lang="en-US" dirty="0"/>
              <a:t>because they have no default risk. Investors in Treasury bonds have found themselves earning less.</a:t>
            </a:r>
          </a:p>
          <a:p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2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CE7391-7BDA-419C-8046-C75F93D7D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Treasury Notes and Bonds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E72CEA9-C07E-4775-92C8-E090C09CD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Treasury Inflation-Protected Securities (TIPS)</a:t>
            </a:r>
          </a:p>
          <a:p>
            <a:r>
              <a:rPr lang="en-US" dirty="0"/>
              <a:t>The inflation-indexed bonds have fixed interest rate</a:t>
            </a:r>
          </a:p>
          <a:p>
            <a:r>
              <a:rPr lang="en-US" dirty="0"/>
              <a:t>However, the principal amount used to compute the interest payment changes based on the consumer price index. </a:t>
            </a:r>
          </a:p>
          <a:p>
            <a:r>
              <a:rPr lang="en-US" dirty="0"/>
              <a:t>At maturity, the securities are redeemed at the greater of their inflation-adjusted principal or par amount at original issue.</a:t>
            </a:r>
          </a:p>
          <a:p>
            <a:r>
              <a:rPr lang="en-US" dirty="0"/>
              <a:t>Also referred to as inflation-protected securities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35024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6575CE-670C-4E7F-943B-274D4073D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Treasury Notes and Bonds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1DF632-A030-4EAE-8055-CA60150D3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Treasury STRIPS</a:t>
            </a:r>
          </a:p>
          <a:p>
            <a:pPr lvl="1"/>
            <a:r>
              <a:rPr lang="en-US" b="1" i="1" dirty="0"/>
              <a:t>Separate Trading of Registered Interest and Principal Securities</a:t>
            </a:r>
          </a:p>
          <a:p>
            <a:r>
              <a:rPr lang="en-US" dirty="0"/>
              <a:t>The periodic interest payments are separated from the final principal repayment</a:t>
            </a:r>
          </a:p>
          <a:p>
            <a:r>
              <a:rPr lang="en-US" dirty="0"/>
              <a:t>Each interest payment and the principal payment </a:t>
            </a:r>
            <a:r>
              <a:rPr lang="en-US" i="1" dirty="0"/>
              <a:t>becomes a separate zero-coupon </a:t>
            </a:r>
            <a:r>
              <a:rPr lang="en-US" dirty="0"/>
              <a:t>security and can be held or traded separately</a:t>
            </a:r>
          </a:p>
          <a:p>
            <a:r>
              <a:rPr lang="en-US" dirty="0" err="1"/>
              <a:t>E.g</a:t>
            </a:r>
            <a:r>
              <a:rPr lang="en-US" dirty="0"/>
              <a:t> Treasury note with 5 years remaining to maturity &amp; 10 interest payments (semi-annual)</a:t>
            </a:r>
          </a:p>
          <a:p>
            <a:r>
              <a:rPr lang="en-US" dirty="0"/>
              <a:t>When this note is </a:t>
            </a:r>
            <a:r>
              <a:rPr lang="en-US" b="1" i="1" dirty="0"/>
              <a:t>stripped</a:t>
            </a:r>
            <a:r>
              <a:rPr lang="en-US" dirty="0"/>
              <a:t>, single Treasury note becomes 11 separate securities that can be traded individually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608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C85BAF-9B30-46DF-9A43-6DB42C8C1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Treasury Notes and Bonds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C06BA6F-1EDE-4BE9-9F7E-D6F431529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167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Agency Bonds</a:t>
            </a:r>
          </a:p>
          <a:p>
            <a:r>
              <a:rPr lang="en-US" dirty="0"/>
              <a:t>Agencies are government-sponsored enterprises (GSEs). </a:t>
            </a:r>
          </a:p>
          <a:p>
            <a:r>
              <a:rPr lang="en-US" dirty="0"/>
              <a:t>Issuers of agency bonds include:</a:t>
            </a:r>
          </a:p>
          <a:p>
            <a:pPr lvl="1"/>
            <a:r>
              <a:rPr lang="en-US" dirty="0"/>
              <a:t>Student Loan Marketing Association (Sallie Mae)</a:t>
            </a:r>
          </a:p>
          <a:p>
            <a:pPr lvl="1"/>
            <a:r>
              <a:rPr lang="en-US" dirty="0"/>
              <a:t>Federal National Mortgage Association (Fannie Mae)</a:t>
            </a:r>
          </a:p>
          <a:p>
            <a:pPr lvl="1"/>
            <a:r>
              <a:rPr lang="en-US" dirty="0"/>
              <a:t>Federal Home Loan Mortgage Corporation (Freddie Mac)</a:t>
            </a:r>
          </a:p>
          <a:p>
            <a:pPr lvl="1"/>
            <a:r>
              <a:rPr lang="en-US" dirty="0"/>
              <a:t>Farmers Home Administration</a:t>
            </a:r>
          </a:p>
          <a:p>
            <a:pPr lvl="1"/>
            <a:r>
              <a:rPr lang="en-US" dirty="0"/>
              <a:t>Federal Housing Administration</a:t>
            </a:r>
          </a:p>
          <a:p>
            <a:pPr lvl="1"/>
            <a:r>
              <a:rPr lang="en-US" dirty="0"/>
              <a:t>Veterans Administrations</a:t>
            </a:r>
          </a:p>
          <a:p>
            <a:pPr lvl="1"/>
            <a:r>
              <a:rPr lang="en-US" dirty="0"/>
              <a:t>Federal Land Banks</a:t>
            </a:r>
          </a:p>
          <a:p>
            <a:r>
              <a:rPr lang="en-US" dirty="0"/>
              <a:t>These agencies issue bonds to raise funds that are used for purposes that Congress has deemed to be in the national interest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997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1070</Words>
  <Application>Microsoft Office PowerPoint</Application>
  <PresentationFormat>Widescreen</PresentationFormat>
  <Paragraphs>119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Office Theme</vt:lpstr>
      <vt:lpstr>Chapter 06    The Bond Market</vt:lpstr>
      <vt:lpstr>The Bond Market</vt:lpstr>
      <vt:lpstr>Capital Market Participants </vt:lpstr>
      <vt:lpstr>Capital Market Trading</vt:lpstr>
      <vt:lpstr>Types of Bonds</vt:lpstr>
      <vt:lpstr>Treasury Notes and Bonds</vt:lpstr>
      <vt:lpstr>Treasury Notes and Bonds</vt:lpstr>
      <vt:lpstr>Treasury Notes and Bonds</vt:lpstr>
      <vt:lpstr>Treasury Notes and Bonds</vt:lpstr>
      <vt:lpstr>Municipal Bonds</vt:lpstr>
      <vt:lpstr>Municipal Bonds</vt:lpstr>
      <vt:lpstr>Corporate Bonds</vt:lpstr>
      <vt:lpstr>Corporate Bonds</vt:lpstr>
      <vt:lpstr>Corporate Bonds</vt:lpstr>
      <vt:lpstr>Corporate Bonds</vt:lpstr>
      <vt:lpstr>Corporate Bonds</vt:lpstr>
      <vt:lpstr>PowerPoint Presentation</vt:lpstr>
      <vt:lpstr>PowerPoint Presentation</vt:lpstr>
      <vt:lpstr>Current Yield Calculation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06    The Bond Market</dc:title>
  <dc:creator>Windows User</dc:creator>
  <cp:lastModifiedBy>Windows User</cp:lastModifiedBy>
  <cp:revision>2</cp:revision>
  <dcterms:created xsi:type="dcterms:W3CDTF">2020-04-14T03:01:19Z</dcterms:created>
  <dcterms:modified xsi:type="dcterms:W3CDTF">2020-04-14T03:05:08Z</dcterms:modified>
</cp:coreProperties>
</file>